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/Relationships>

</file>

<file path=ppt/media/image1.gif>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3" Type="http://schemas.openxmlformats.org/officeDocument/2006/relationships/image" Target="../media/image7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nt Transpo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Plant Transport</a:t>
            </a:r>
          </a:p>
        </p:txBody>
      </p:sp>
      <p:sp>
        <p:nvSpPr>
          <p:cNvPr id="120" name="Forces and Architectur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Forces and Architecture</a:t>
            </a:r>
          </a:p>
        </p:txBody>
      </p:sp>
      <p:pic>
        <p:nvPicPr>
          <p:cNvPr id="12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7256" y="401637"/>
            <a:ext cx="8650288" cy="66389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ater transport across the cell membra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Water transport across the cell membrane</a:t>
            </a:r>
          </a:p>
        </p:txBody>
      </p:sp>
      <p:sp>
        <p:nvSpPr>
          <p:cNvPr id="153" name="Water diffusion across a cell membrane—osmosis—is governed by water potential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Water diffusion across a cell membrane—osmosis—is governed by </a:t>
            </a:r>
            <a:r>
              <a:rPr b="1"/>
              <a:t>water potential</a:t>
            </a:r>
          </a:p>
        </p:txBody>
      </p:sp>
      <p:pic>
        <p:nvPicPr>
          <p:cNvPr id="154" name="osmosis.jpg" descr="osmosis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29275" y="4042404"/>
            <a:ext cx="5712050" cy="33832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Water moves from regions of higher water potential  to lower water potenti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Water moves from regions of higher water potential  to lower water potential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Water potential (Ψ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Water potential (Ψ) </a:t>
            </a:r>
          </a:p>
        </p:txBody>
      </p:sp>
      <p:sp>
        <p:nvSpPr>
          <p:cNvPr id="159" name="Water potential is measured in units called megapascal (MPa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Water potential is measured in units called megapascal (MPa)</a:t>
            </a:r>
          </a:p>
          <a:p>
            <a:pPr/>
            <a:r>
              <a:t>The Ψ of water = 0 Mpa</a:t>
            </a:r>
          </a:p>
          <a:p>
            <a:pPr/>
            <a:r>
              <a:t>1 MPa = ten times the atmospheric pressure at sea level</a:t>
            </a:r>
          </a:p>
          <a:p>
            <a:pPr/>
            <a:r>
              <a:t>Internal pressure of a plant cell due to osmotic uptake of water is about 0.5 MPa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olutes and pressure affect water potenti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Solutes and pressure affect water potential</a:t>
            </a:r>
          </a:p>
        </p:txBody>
      </p:sp>
      <p:sp>
        <p:nvSpPr>
          <p:cNvPr id="162" name="The water potential equation:  Ψ = Ψs - Ψp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water potential equation:  Ψ = Ψs - Ψp</a:t>
            </a:r>
          </a:p>
          <a:p>
            <a:pPr/>
            <a:r>
              <a:t>Ψ is water potential</a:t>
            </a:r>
          </a:p>
          <a:p>
            <a:pPr/>
            <a:r>
              <a:t>Ψs is the solute potential</a:t>
            </a:r>
          </a:p>
          <a:p>
            <a:pPr/>
            <a:r>
              <a:t>Ψp is the pressure potential</a:t>
            </a:r>
          </a:p>
          <a:p>
            <a:pPr/>
            <a:r>
              <a:t>“Water potential equals solute potential minus pressure potential”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olute potential (Ψs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Solute potential (Ψs)</a:t>
            </a:r>
          </a:p>
        </p:txBody>
      </p:sp>
      <p:sp>
        <p:nvSpPr>
          <p:cNvPr id="165" name="If solute is present, Ψs will be negativ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If solute is present, Ψs will be negative</a:t>
            </a:r>
          </a:p>
          <a:p>
            <a:pPr/>
            <a:r>
              <a:t>The more solute, the more negative Ψs</a:t>
            </a:r>
          </a:p>
        </p:txBody>
      </p:sp>
      <p:pic>
        <p:nvPicPr>
          <p:cNvPr id="166" name="1920px-Solute_Potential.svg.png" descr="1920px-Solute_Potential.sv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16955" y="3104943"/>
            <a:ext cx="5830645" cy="43729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sure potential (Ψp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Pressure potential (Ψp)</a:t>
            </a:r>
          </a:p>
        </p:txBody>
      </p:sp>
      <p:sp>
        <p:nvSpPr>
          <p:cNvPr id="169" name="Ψp can be positive or negative, relative to atmospheric pressure…"/>
          <p:cNvSpPr txBox="1"/>
          <p:nvPr>
            <p:ph type="body" sz="half" idx="1"/>
          </p:nvPr>
        </p:nvSpPr>
        <p:spPr>
          <a:xfrm>
            <a:off x="774700" y="2597150"/>
            <a:ext cx="5334000" cy="6286500"/>
          </a:xfrm>
          <a:prstGeom prst="rect">
            <a:avLst/>
          </a:prstGeom>
        </p:spPr>
        <p:txBody>
          <a:bodyPr/>
          <a:lstStyle/>
          <a:p>
            <a:pPr marL="444500" indent="-444500">
              <a:spcBef>
                <a:spcPts val="4200"/>
              </a:spcBef>
              <a:defRPr sz="3200"/>
            </a:pPr>
            <a:r>
              <a:t>Ψp can be positive or negative, relative to atmospheric pressure</a:t>
            </a:r>
          </a:p>
          <a:p>
            <a:pPr marL="444500" indent="-444500">
              <a:spcBef>
                <a:spcPts val="4200"/>
              </a:spcBef>
              <a:defRPr sz="3200"/>
            </a:pPr>
            <a:r>
              <a:t>Water in living plant cells is usually under positive pressure</a:t>
            </a:r>
          </a:p>
        </p:txBody>
      </p:sp>
      <p:sp>
        <p:nvSpPr>
          <p:cNvPr id="170" name="Ψ = Ψs - Ψp"/>
          <p:cNvSpPr txBox="1"/>
          <p:nvPr/>
        </p:nvSpPr>
        <p:spPr>
          <a:xfrm>
            <a:off x="7607300" y="4786223"/>
            <a:ext cx="4582795" cy="10193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6200"/>
            </a:lvl1pPr>
          </a:lstStyle>
          <a:p>
            <a:pPr/>
            <a:r>
              <a:t>Ψ = Ψs - Ψp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Water moves from regions of higher water potential  to lower water potenti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Water moves from regions of higher water potential  to lower water potential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How does water move into or out of plant cell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How does water move into or out of plant cells?</a:t>
            </a:r>
          </a:p>
        </p:txBody>
      </p:sp>
      <p:sp>
        <p:nvSpPr>
          <p:cNvPr id="175" name="Diffusion across cell membran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Diffusion across cell membrane</a:t>
            </a:r>
          </a:p>
          <a:p>
            <a:pPr/>
            <a:r>
              <a:t>Across </a:t>
            </a:r>
            <a:r>
              <a:rPr b="1"/>
              <a:t>aquaporins</a:t>
            </a:r>
          </a:p>
        </p:txBody>
      </p:sp>
      <p:pic>
        <p:nvPicPr>
          <p:cNvPr id="176" name="aquaporinL.gif" descr="aquaporinL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42546" y="3832919"/>
            <a:ext cx="5080001" cy="3581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Long-distance transport - Bulk Flo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Long-distance transport - Bulk Flow</a:t>
            </a:r>
          </a:p>
        </p:txBody>
      </p:sp>
      <p:sp>
        <p:nvSpPr>
          <p:cNvPr id="179" name="Diffusion is too slow to account for long-distance transport in plants, from roots to stems to leave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Diffusion is too slow to account for long-distance transport in plants, from roots to stems to leaves</a:t>
            </a:r>
          </a:p>
          <a:p>
            <a:pPr/>
            <a:r>
              <a:rPr b="1"/>
              <a:t>Bulk flow</a:t>
            </a:r>
            <a:r>
              <a:t> - movement of water in response to a pressure gradient, </a:t>
            </a:r>
            <a:r>
              <a:rPr i="1"/>
              <a:t>independent</a:t>
            </a:r>
            <a:r>
              <a:t> of solute concentration</a:t>
            </a:r>
          </a:p>
        </p:txBody>
      </p:sp>
      <p:pic>
        <p:nvPicPr>
          <p:cNvPr id="180" name="xylem.jpg" descr="xyle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18300" y="3663861"/>
            <a:ext cx="5334000" cy="41403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nt Transpo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Plant Transport</a:t>
            </a:r>
          </a:p>
        </p:txBody>
      </p:sp>
      <p:sp>
        <p:nvSpPr>
          <p:cNvPr id="183" name="Forces and Architectur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Forces and Architecture</a:t>
            </a:r>
          </a:p>
        </p:txBody>
      </p:sp>
      <p:pic>
        <p:nvPicPr>
          <p:cNvPr id="18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7256" y="401637"/>
            <a:ext cx="8650288" cy="66389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Learning Go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Goal</a:t>
            </a:r>
          </a:p>
        </p:txBody>
      </p:sp>
      <p:sp>
        <p:nvSpPr>
          <p:cNvPr id="124" name="Describe apoplastic, symplastic, and transmembrane transport pathways in plants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Describe apoplastic, symplastic, and transmembrane transport pathways in plants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Learning 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Goals</a:t>
            </a:r>
          </a:p>
        </p:txBody>
      </p:sp>
      <p:sp>
        <p:nvSpPr>
          <p:cNvPr id="187" name="Explain in full detail the paths taken by a water molecule from the time it enters a root until it is transpired through a leaf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Explain in full detail the paths taken by a water molecule from the time it enters a root until it is transpired through a leaf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nts absorb nearly all of their water through their roo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5675">
              <a:defRPr sz="6240"/>
            </a:lvl1pPr>
          </a:lstStyle>
          <a:p>
            <a:pPr/>
            <a:r>
              <a:t>Plants absorb nearly all of their water through their roots</a:t>
            </a:r>
          </a:p>
        </p:txBody>
      </p:sp>
      <p:sp>
        <p:nvSpPr>
          <p:cNvPr id="190" name="Water is drawn into the plant through the root hairs and other epidermal cell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Water is drawn into the plant through the root hairs and other epidermal cells</a:t>
            </a:r>
          </a:p>
          <a:p>
            <a:pPr/>
            <a:r>
              <a:t>moves through the symplastic and apoplastic pathways through the root cortex</a:t>
            </a:r>
          </a:p>
          <a:p>
            <a:pPr/>
            <a:r>
              <a:t>Long-distance transport requires they enter the xylem in the vascular cylinder at the center of the root</a:t>
            </a:r>
          </a:p>
        </p:txBody>
      </p:sp>
      <p:pic>
        <p:nvPicPr>
          <p:cNvPr id="19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53660" y="3770195"/>
            <a:ext cx="6119353" cy="48404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he endodermis creates a barrier to water and mineral  mov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5600"/>
            </a:lvl1pPr>
          </a:lstStyle>
          <a:p>
            <a:pPr/>
            <a:r>
              <a:t>The endodermis creates a barrier to water and mineral  movement</a:t>
            </a:r>
          </a:p>
        </p:txBody>
      </p:sp>
      <p:sp>
        <p:nvSpPr>
          <p:cNvPr id="194" name="The endodermis is the innermost layer of cells in the root cortex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</a:t>
            </a:r>
            <a:r>
              <a:rPr b="1"/>
              <a:t>endodermis</a:t>
            </a:r>
            <a:r>
              <a:t> is the innermost layer of cells in the root cortex</a:t>
            </a:r>
          </a:p>
          <a:p>
            <a:pPr/>
            <a:r>
              <a:rPr b="1"/>
              <a:t>Casparian strip</a:t>
            </a:r>
            <a:r>
              <a:t> on the walls of endodermal cells prevent dissolved minerals from entering vascular cylinder if they are moving by the apoplastic route</a:t>
            </a:r>
          </a:p>
        </p:txBody>
      </p:sp>
      <p:pic>
        <p:nvPicPr>
          <p:cNvPr id="195" name="xylem2.jpg" descr="xylem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80821" y="3986311"/>
            <a:ext cx="3810001" cy="3911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Entering vascular tissu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2516">
              <a:defRPr sz="7840"/>
            </a:lvl1pPr>
          </a:lstStyle>
          <a:p>
            <a:pPr/>
            <a:r>
              <a:t>Entering vascular tissue</a:t>
            </a:r>
          </a:p>
        </p:txBody>
      </p:sp>
      <p:sp>
        <p:nvSpPr>
          <p:cNvPr id="198" name="Once past the endodermis, water and dissolved minerals can enter tracheids and vessel elements of the xylem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Once past the endodermis, water and dissolved minerals can enter tracheids and vessel elements of the xylem</a:t>
            </a:r>
          </a:p>
        </p:txBody>
      </p:sp>
      <p:pic>
        <p:nvPicPr>
          <p:cNvPr id="19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53660" y="3770195"/>
            <a:ext cx="6119353" cy="48404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Bulk flow transport in xyl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Bulk flow transport in xylem</a:t>
            </a:r>
          </a:p>
        </p:txBody>
      </p:sp>
      <p:sp>
        <p:nvSpPr>
          <p:cNvPr id="202" name="Bulk flow transport of water and minerals results in water loss through transpiration"/>
          <p:cNvSpPr txBox="1"/>
          <p:nvPr>
            <p:ph type="body" sz="half" idx="1"/>
          </p:nvPr>
        </p:nvSpPr>
        <p:spPr>
          <a:xfrm>
            <a:off x="952500" y="2590800"/>
            <a:ext cx="5256362" cy="6286500"/>
          </a:xfrm>
          <a:prstGeom prst="rect">
            <a:avLst/>
          </a:prstGeom>
        </p:spPr>
        <p:txBody>
          <a:bodyPr/>
          <a:lstStyle/>
          <a:p>
            <a:pPr/>
            <a:r>
              <a:t>Bulk flow transport of water and minerals results in water loss through </a:t>
            </a:r>
            <a:r>
              <a:rPr b="1"/>
              <a:t>transpiration</a:t>
            </a:r>
          </a:p>
        </p:txBody>
      </p:sp>
      <p:pic>
        <p:nvPicPr>
          <p:cNvPr id="203" name="beechTree.jpg" descr="beechTre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1036" y="3594527"/>
            <a:ext cx="6415045" cy="42790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nt Transpo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Plant Transport</a:t>
            </a:r>
          </a:p>
        </p:txBody>
      </p:sp>
      <p:sp>
        <p:nvSpPr>
          <p:cNvPr id="206" name="Forces and Architectur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Forces and Architecture</a:t>
            </a:r>
          </a:p>
        </p:txBody>
      </p:sp>
      <p:pic>
        <p:nvPicPr>
          <p:cNvPr id="20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7256" y="401637"/>
            <a:ext cx="8650288" cy="66389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Learning Go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Goal</a:t>
            </a:r>
          </a:p>
        </p:txBody>
      </p:sp>
      <p:sp>
        <p:nvSpPr>
          <p:cNvPr id="210" name="Explain the cohesion-tension hypothesis and its proposed mechanism for the ascent of xylem sap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Explain the cohesion-tension hypothesis and its proposed mechanism for the ascent of xylem sap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Root pressure pushes xyl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Root pressure pushes xylem</a:t>
            </a:r>
          </a:p>
        </p:txBody>
      </p:sp>
      <p:sp>
        <p:nvSpPr>
          <p:cNvPr id="213" name="At night, water moves into root cells from the soil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At night, water moves into root cells from the soil</a:t>
            </a:r>
          </a:p>
          <a:p>
            <a:pPr/>
            <a:r>
              <a:t>As solutes increase in the vascular cylinder, its water potential decreases </a:t>
            </a:r>
          </a:p>
          <a:p>
            <a:pPr/>
            <a:r>
              <a:t>This generates root pressure, which pushes xylem sap up</a:t>
            </a:r>
          </a:p>
        </p:txBody>
      </p:sp>
      <p:pic>
        <p:nvPicPr>
          <p:cNvPr id="214" name="guttation leaf.jpg" descr="guttation leaf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00009" y="1880185"/>
            <a:ext cx="3500298" cy="354460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Dew.png" descr="Dew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00009" y="5616967"/>
            <a:ext cx="3500298" cy="2617446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Guttation - leaf margins"/>
          <p:cNvSpPr txBox="1"/>
          <p:nvPr/>
        </p:nvSpPr>
        <p:spPr>
          <a:xfrm>
            <a:off x="8376374" y="4862170"/>
            <a:ext cx="354756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Guttation - leaf margins</a:t>
            </a:r>
          </a:p>
        </p:txBody>
      </p:sp>
      <p:sp>
        <p:nvSpPr>
          <p:cNvPr id="217" name="Dew - on leaf surface"/>
          <p:cNvSpPr txBox="1"/>
          <p:nvPr/>
        </p:nvSpPr>
        <p:spPr>
          <a:xfrm>
            <a:off x="8518462" y="8272120"/>
            <a:ext cx="321259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Dew - on leaf surface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ohesion-Tension hypothe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Cohesion-Tension hypothesis</a:t>
            </a:r>
          </a:p>
        </p:txBody>
      </p:sp>
      <p:sp>
        <p:nvSpPr>
          <p:cNvPr id="220" name="Transpiration is process that pulls the ascent of xylem sap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Transpiration is process that pulls the ascent of xylem sap</a:t>
            </a:r>
          </a:p>
          <a:p>
            <a:pPr/>
            <a:r>
              <a:t>The cohesion of water molecules transmits this pull along the entire length of the xylem from the leaves through the stems to the roots 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1100">
                <a:latin typeface="Arial"/>
                <a:ea typeface="Arial"/>
                <a:cs typeface="Arial"/>
                <a:sym typeface="Arial"/>
              </a:defRPr>
            </a:pPr>
            <a:r>
              <a:t>			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ranspirational pul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Transpirational pull</a:t>
            </a:r>
          </a:p>
        </p:txBody>
      </p:sp>
      <p:sp>
        <p:nvSpPr>
          <p:cNvPr id="223" name="Mesophyll cells are saturated with water vapor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/>
              <a:t>Mesophyll cells </a:t>
            </a:r>
            <a:r>
              <a:t>are saturated with water vapor</a:t>
            </a:r>
          </a:p>
          <a:p>
            <a:pPr/>
            <a:r>
              <a:t>Air air outside has a lower water potential than the leaf cells</a:t>
            </a:r>
          </a:p>
          <a:p>
            <a:pPr/>
            <a:r>
              <a:t>Water vapor is pulled from the leaf into the atmosphere</a:t>
            </a:r>
          </a:p>
        </p:txBody>
      </p:sp>
      <p:pic>
        <p:nvPicPr>
          <p:cNvPr id="224" name="leaf_structure.png" descr="leaf_structur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20180" y="3828123"/>
            <a:ext cx="5130239" cy="3811854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Leaf - cross-section"/>
          <p:cNvSpPr txBox="1"/>
          <p:nvPr/>
        </p:nvSpPr>
        <p:spPr>
          <a:xfrm>
            <a:off x="7869224" y="7840320"/>
            <a:ext cx="303215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Leaf - cross-section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athways of transport in pla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Pathways of transport in plants</a:t>
            </a:r>
          </a:p>
        </p:txBody>
      </p:sp>
      <p:sp>
        <p:nvSpPr>
          <p:cNvPr id="127" name="Plant tissues have two major components relevant for transport…"/>
          <p:cNvSpPr txBox="1"/>
          <p:nvPr>
            <p:ph type="body" sz="quarter" idx="1"/>
          </p:nvPr>
        </p:nvSpPr>
        <p:spPr>
          <a:xfrm>
            <a:off x="952500" y="2590800"/>
            <a:ext cx="3817492" cy="6155532"/>
          </a:xfrm>
          <a:prstGeom prst="rect">
            <a:avLst/>
          </a:prstGeom>
        </p:spPr>
        <p:txBody>
          <a:bodyPr/>
          <a:lstStyle/>
          <a:p>
            <a:pPr/>
            <a:r>
              <a:t>Plant tissues have two major components relevant for transport</a:t>
            </a:r>
          </a:p>
          <a:p>
            <a:pPr lvl="1">
              <a:defRPr b="1"/>
            </a:pPr>
            <a:r>
              <a:t>Apoplast</a:t>
            </a:r>
          </a:p>
          <a:p>
            <a:pPr lvl="1">
              <a:defRPr b="1"/>
            </a:pPr>
            <a:r>
              <a:t>Symplast</a:t>
            </a:r>
          </a:p>
        </p:txBody>
      </p:sp>
      <p:pic>
        <p:nvPicPr>
          <p:cNvPr id="12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18391" y="3231466"/>
            <a:ext cx="6948234" cy="38725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34356" y="1519237"/>
            <a:ext cx="9759536" cy="74902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athways of transport in pla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Pathways of transport in plants</a:t>
            </a:r>
          </a:p>
        </p:txBody>
      </p:sp>
      <p:sp>
        <p:nvSpPr>
          <p:cNvPr id="131" name="Apoplast…"/>
          <p:cNvSpPr txBox="1"/>
          <p:nvPr>
            <p:ph type="body" sz="quarter" idx="1"/>
          </p:nvPr>
        </p:nvSpPr>
        <p:spPr>
          <a:xfrm>
            <a:off x="952500" y="2590800"/>
            <a:ext cx="3817492" cy="6155532"/>
          </a:xfrm>
          <a:prstGeom prst="rect">
            <a:avLst/>
          </a:prstGeom>
        </p:spPr>
        <p:txBody>
          <a:bodyPr/>
          <a:lstStyle/>
          <a:p>
            <a:pPr/>
            <a:r>
              <a:rPr b="1"/>
              <a:t>Apoplast</a:t>
            </a:r>
            <a:r>
              <a:t> </a:t>
            </a:r>
          </a:p>
          <a:p>
            <a:pPr lvl="1"/>
            <a:r>
              <a:t>external to the cell membrane in living plant cells</a:t>
            </a:r>
          </a:p>
          <a:p>
            <a:pPr lvl="1"/>
            <a:r>
              <a:t>Cell walls, extra cellular spaces, vessel elements, tracheids</a:t>
            </a:r>
          </a:p>
        </p:txBody>
      </p:sp>
      <p:pic>
        <p:nvPicPr>
          <p:cNvPr id="13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18391" y="3231466"/>
            <a:ext cx="6948234" cy="38725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athways of transport in pla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Pathways of transport in plants</a:t>
            </a:r>
          </a:p>
        </p:txBody>
      </p:sp>
      <p:sp>
        <p:nvSpPr>
          <p:cNvPr id="135" name="Symplast…"/>
          <p:cNvSpPr txBox="1"/>
          <p:nvPr>
            <p:ph type="body" sz="quarter" idx="1"/>
          </p:nvPr>
        </p:nvSpPr>
        <p:spPr>
          <a:xfrm>
            <a:off x="952500" y="2590800"/>
            <a:ext cx="3817492" cy="6155532"/>
          </a:xfrm>
          <a:prstGeom prst="rect">
            <a:avLst/>
          </a:prstGeom>
        </p:spPr>
        <p:txBody>
          <a:bodyPr/>
          <a:lstStyle/>
          <a:p>
            <a:pPr/>
            <a:r>
              <a:rPr b="1"/>
              <a:t>Symplast</a:t>
            </a:r>
            <a:r>
              <a:t> </a:t>
            </a:r>
          </a:p>
          <a:p>
            <a:pPr lvl="1"/>
            <a:r>
              <a:t>Entire mass of </a:t>
            </a:r>
            <a:r>
              <a:rPr b="1"/>
              <a:t>cytosol</a:t>
            </a:r>
          </a:p>
          <a:p>
            <a:pPr lvl="1">
              <a:defRPr b="1"/>
            </a:pPr>
            <a:r>
              <a:t>Plasmodesmata</a:t>
            </a:r>
          </a:p>
          <a:p>
            <a:pPr lvl="2"/>
            <a:r>
              <a:t>The narrow thread of cytoplasm that passes through the cell walls of adjacent cells</a:t>
            </a:r>
          </a:p>
        </p:txBody>
      </p:sp>
      <p:pic>
        <p:nvPicPr>
          <p:cNvPr id="13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18391" y="3231466"/>
            <a:ext cx="6948234" cy="38725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hree transport routes within tissues or cel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Three transport routes within tissues or cells </a:t>
            </a:r>
          </a:p>
        </p:txBody>
      </p:sp>
      <p:pic>
        <p:nvPicPr>
          <p:cNvPr id="139" name="symapotran.png" descr="symapotra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70250" y="3408461"/>
            <a:ext cx="7069736" cy="54694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nt Transpo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Plant Transport</a:t>
            </a:r>
          </a:p>
        </p:txBody>
      </p:sp>
      <p:sp>
        <p:nvSpPr>
          <p:cNvPr id="142" name="Forces and Architectur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Forces and Architecture</a:t>
            </a:r>
          </a:p>
        </p:txBody>
      </p:sp>
      <p:pic>
        <p:nvPicPr>
          <p:cNvPr id="14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7256" y="401637"/>
            <a:ext cx="8650288" cy="66389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Learning 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Goals</a:t>
            </a:r>
          </a:p>
        </p:txBody>
      </p:sp>
      <p:sp>
        <p:nvSpPr>
          <p:cNvPr id="146" name="Explain mechanisms of short-distance and long-distance transport in plan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Explain mechanisms of short-distance and long-distance transport in plants</a:t>
            </a:r>
          </a:p>
          <a:p>
            <a:pPr/>
            <a:r>
              <a:t>Predict the directional movement of water from differences in water potentials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ort-distance transport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08940">
              <a:defRPr sz="5600"/>
            </a:pPr>
            <a:r>
              <a:t>Short-distance transport</a:t>
            </a:r>
          </a:p>
          <a:p>
            <a:pPr defTabSz="408940">
              <a:defRPr sz="5600"/>
            </a:pPr>
            <a:r>
              <a:t>Transport across cell membranes </a:t>
            </a:r>
          </a:p>
        </p:txBody>
      </p:sp>
      <p:sp>
        <p:nvSpPr>
          <p:cNvPr id="149" name="Plants have active and passive transport mechanism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Plants have active and passive transport mechanisms</a:t>
            </a:r>
          </a:p>
          <a:p>
            <a:pPr/>
            <a:r>
              <a:t>In membrane transport, plants use H+ ions (proton pump) instead of Na+ as seen in animals</a:t>
            </a:r>
          </a:p>
          <a:p>
            <a:pPr/>
            <a:r>
              <a:t>Action potentials are slower in plant cells than in animal cells</a:t>
            </a:r>
          </a:p>
        </p:txBody>
      </p:sp>
      <p:pic>
        <p:nvPicPr>
          <p:cNvPr id="15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7782" y="2264226"/>
            <a:ext cx="5555035" cy="66708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